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roceedings.neurips.cc/paper/2020/file/db5f9f42a7157abe65bb145000b5871a-Paper.pdf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65ae23631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65ae23631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ea883da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6ea883d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6ea6a886a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6ea6a886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Paper Source: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https://proceedings.neurips.cc/paper/2020/file/db5f9f42a7157abe65bb145000b5871a-Paper.pdf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6ea6a886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6ea6a886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6ea6a886a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6ea6a886a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6ea6a886a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6ea6a886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ea6a886a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6ea6a886a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6ea6a886a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6ea6a886a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5ae23631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5ae23631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65ae23631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65ae23631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residual learning framework introduced shortcut connections that simply perform identity mappings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They explicitly let the layers fit a residual mapping and denoated that as H(x) and they let the non linear layers fit another mapping F(x):=H(x)−x so the original mapping becomes H(x):=F(x)+x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And the benifit of these shortcut identity mapping were that there was no additional parameters added to the model and also the computational time was kept in check.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6ea883d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6ea883d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65ae23631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65ae2363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6ea6a886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6ea6a886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model on the paper is </a:t>
            </a:r>
            <a:r>
              <a:rPr lang="en-GB"/>
              <a:t>trained on Imagenet RGB before image net sketch thus it is not purely sketch, we can </a:t>
            </a:r>
            <a:r>
              <a:rPr lang="en-GB"/>
              <a:t>Compare it with baseline model trained directly on image sketch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Focus on one dataset, preferably the one mentioned in the paper (ImageNet Sketch)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5ae23631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65ae23631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Other datasets includes Quick Draw! Google Sketch and Cybertron Berlin Dataset as well as our own Novel Sketch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[2] Build a Naive Neural Network model from Scratch and Train it on ImageNet Sketch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[3] Compare the performance of baseline model with pre-trained AlexNet and ResNet from the paper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65ae236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65ae236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our main experiment, we try to replicate the results from the research paper using a pretrained AlexNet and ResNet-50 model, the specifications are as follows: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Model: AlexNet and ResNet-50 (pre-trained with ImageNet RGB)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Training Dataset: ImageNet-Sketch Dataset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Test Dataset: ImageNet-Sketch Dataset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Performance Metric: top-1 accuracy, top-5 accuracy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65ae2363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65ae2363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time permits, it will be an interesting experiment to see how well a baseline model performs if it is Trained on the ImageNet-Sketch and Tested on the Sketch for comparison against the pre-trained models from the research paper.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Model: Baseline Model (from Scratch)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Training Dataset: ImageNet-Sketch Dataset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Test Dataset: ImageNet-Sketch Dataset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GB">
                <a:solidFill>
                  <a:schemeClr val="dk1"/>
                </a:solidFill>
              </a:rPr>
              <a:t>Performance Metric: top-1 accuracy, top-5 accuracy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6ea6a886a_2_4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6ea6a886a_2_4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6ea6a886a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6ea6a886a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6ea6a886a_2_3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6ea6a886a_2_3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Each group to train classifier on hand-drawn images dataset without any data augmentation, test classifier on validation dataset and record results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6ea6a88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6ea6a88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5ae2363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5ae2363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search from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starts by choosing a 3D object in a shape repository and selects an appropriate viewpoint in which renders the view using recent line drawing algorithms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65ae2363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65ae2363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2d search from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user starts by choosing a 3D object in a shape repository and selects an appropriate viewpoint in which renders the view using recent line drawing algorithms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65ae23631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65ae2363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6ea6a886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6ea6a886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Note: </a:t>
            </a:r>
            <a:r>
              <a:rPr lang="en-GB"/>
              <a:t>Abstract sketch may induce ambiguity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6ea6a886a_2_4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6ea6a886a_2_4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65ae2363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65ae2363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10"/>
          <p:cNvSpPr txBox="1"/>
          <p:nvPr>
            <p:ph type="title"/>
          </p:nvPr>
        </p:nvSpPr>
        <p:spPr>
          <a:xfrm>
            <a:off x="4885050" y="10171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4885050" y="27809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quickdraw.withgoogle.com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 with hand drawn images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71250" y="3174874"/>
            <a:ext cx="7801500" cy="13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Group 7</a:t>
            </a:r>
            <a:endParaRPr b="1" sz="13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Edmund Ng 1004309</a:t>
            </a:r>
            <a:endParaRPr sz="13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Leon Tjandra 1004353</a:t>
            </a:r>
            <a:endParaRPr sz="13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Lim Yi Lin 1004611</a:t>
            </a:r>
            <a:endParaRPr sz="13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 Tan Yan Siew 1004665</a:t>
            </a:r>
            <a:endParaRPr sz="1300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Victoria Yong 1004455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555600"/>
            <a:ext cx="7415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2CC"/>
                </a:solidFill>
              </a:rPr>
              <a:t>Sketch Recognition: What has been done so far</a:t>
            </a:r>
            <a:endParaRPr sz="2900">
              <a:solidFill>
                <a:srgbClr val="FFF2CC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55" y="1463700"/>
            <a:ext cx="3578820" cy="30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075600" y="4657150"/>
            <a:ext cx="32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Recognition rate%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806275" y="4657150"/>
            <a:ext cx="32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Energy Consumption (j)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625" y="1463700"/>
            <a:ext cx="3578400" cy="304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 Solution Idea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</a:rPr>
              <a:t>Key Ideas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389600"/>
            <a:ext cx="460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Using concepts and ideas from the research paper titled: </a:t>
            </a:r>
            <a:r>
              <a:rPr lang="en-GB" sz="1500">
                <a:solidFill>
                  <a:schemeClr val="accent5"/>
                </a:solidFill>
              </a:rPr>
              <a:t>The Origins and Prevalence of Texture Bias in Convolutional Neural Networks</a:t>
            </a:r>
            <a:r>
              <a:rPr lang="en-GB" sz="1500"/>
              <a:t>, we try to improve the performance of CNNs in classifying sketches by focusing more on the </a:t>
            </a:r>
            <a:r>
              <a:rPr lang="en-GB" sz="1500">
                <a:solidFill>
                  <a:schemeClr val="accent5"/>
                </a:solidFill>
              </a:rPr>
              <a:t>Shape Bias </a:t>
            </a:r>
            <a:r>
              <a:rPr lang="en-GB" sz="1500"/>
              <a:t>as opposed to Texture Bias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D966"/>
                </a:solidFill>
              </a:rPr>
              <a:t>Data Augmentation</a:t>
            </a:r>
            <a:r>
              <a:rPr lang="en-GB" sz="1500"/>
              <a:t> to increase Shape Bias: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Color Distortion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Gaussian Blur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Gaussian Noise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450" y="152400"/>
            <a:ext cx="34206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253550" y="80685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Draw! Google Dataset</a:t>
            </a:r>
            <a:endParaRPr/>
          </a:p>
        </p:txBody>
      </p:sp>
      <p:sp>
        <p:nvSpPr>
          <p:cNvPr id="164" name="Google Shape;164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</a:t>
            </a:r>
            <a:r>
              <a:rPr lang="en-GB"/>
              <a:t>ontributed by players of the game </a:t>
            </a:r>
            <a:r>
              <a:rPr lang="en-GB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Quick, Draw!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50 million drawings across 345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Captured as timestamped vectors, tagged with metadata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Country of player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Game prompt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88" y="2736475"/>
            <a:ext cx="4069124" cy="12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4885050" y="6361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Cybertron Berlin Dataset</a:t>
            </a:r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4885050" y="27809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367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Crowd-sourced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Non-expert sketches of everyday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20,000 images over 250 categories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Perceptual Study: humans can correctly identify the object category of a sketch 73% of the time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0" l="0" r="53157" t="0"/>
          <a:stretch/>
        </p:blipFill>
        <p:spPr>
          <a:xfrm>
            <a:off x="4850650" y="2463300"/>
            <a:ext cx="2771426" cy="8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46415" r="0" t="0"/>
          <a:stretch/>
        </p:blipFill>
        <p:spPr>
          <a:xfrm>
            <a:off x="6033125" y="3553500"/>
            <a:ext cx="2897125" cy="7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ImageNet-Sketch Dataset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1152475"/>
            <a:ext cx="563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ImageNet is an image database organized according to the WordNet hierarchy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50000 images, 50 images per class (1000 classes)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Black and white images only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44702" t="0"/>
          <a:stretch/>
        </p:blipFill>
        <p:spPr>
          <a:xfrm>
            <a:off x="6224300" y="2814275"/>
            <a:ext cx="2607999" cy="19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0" l="55351" r="0" t="0"/>
          <a:stretch/>
        </p:blipFill>
        <p:spPr>
          <a:xfrm>
            <a:off x="6246325" y="295700"/>
            <a:ext cx="2585975" cy="241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608250" y="1081400"/>
            <a:ext cx="33597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hand-drawn sketches</a:t>
            </a:r>
            <a:endParaRPr/>
          </a:p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Primarily for test datasets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697" y="949725"/>
            <a:ext cx="1629250" cy="16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675" y="2975699"/>
            <a:ext cx="1501281" cy="16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301" y="2526026"/>
            <a:ext cx="1172825" cy="11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3699" y="1604450"/>
            <a:ext cx="1112917" cy="9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95046" y="3164933"/>
            <a:ext cx="1259475" cy="921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62175" y="95372"/>
            <a:ext cx="1458350" cy="10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09800" y="293595"/>
            <a:ext cx="1112925" cy="94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ResNet-50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311700" y="1076275"/>
            <a:ext cx="442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Deep residual learning framework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50 layer deep convolutional neural network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48 Convolutions, 1 Max Pool, 1 Average Pool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Pre-trained on ImageNet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Trained on 1000 different object classes</a:t>
            </a:r>
            <a:endParaRPr sz="1600"/>
          </a:p>
        </p:txBody>
      </p:sp>
      <p:sp>
        <p:nvSpPr>
          <p:cNvPr id="207" name="Google Shape;207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750" y="545000"/>
            <a:ext cx="3129200" cy="18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625" y="2608105"/>
            <a:ext cx="5130749" cy="22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2"/>
          <p:cNvSpPr/>
          <p:nvPr/>
        </p:nvSpPr>
        <p:spPr>
          <a:xfrm>
            <a:off x="2980675" y="2626275"/>
            <a:ext cx="1535700" cy="1942500"/>
          </a:xfrm>
          <a:prstGeom prst="rect">
            <a:avLst/>
          </a:prstGeom>
          <a:solidFill>
            <a:srgbClr val="78909C">
              <a:alpha val="52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2"/>
          <p:cNvSpPr/>
          <p:nvPr/>
        </p:nvSpPr>
        <p:spPr>
          <a:xfrm>
            <a:off x="5354250" y="2626275"/>
            <a:ext cx="1783200" cy="1942500"/>
          </a:xfrm>
          <a:prstGeom prst="rect">
            <a:avLst/>
          </a:prstGeom>
          <a:solidFill>
            <a:srgbClr val="78909C">
              <a:alpha val="52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2"/>
          <p:cNvSpPr/>
          <p:nvPr/>
        </p:nvSpPr>
        <p:spPr>
          <a:xfrm>
            <a:off x="5402825" y="4703625"/>
            <a:ext cx="1734600" cy="138300"/>
          </a:xfrm>
          <a:prstGeom prst="rect">
            <a:avLst/>
          </a:prstGeom>
          <a:solidFill>
            <a:srgbClr val="78909C">
              <a:alpha val="52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>
            <a:off x="2980675" y="4703625"/>
            <a:ext cx="1535700" cy="138300"/>
          </a:xfrm>
          <a:prstGeom prst="rect">
            <a:avLst/>
          </a:prstGeom>
          <a:solidFill>
            <a:srgbClr val="78909C">
              <a:alpha val="52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Framing</a:t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Track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AlexNet</a:t>
            </a:r>
            <a:endParaRPr/>
          </a:p>
        </p:txBody>
      </p:sp>
      <p:sp>
        <p:nvSpPr>
          <p:cNvPr id="219" name="Google Shape;219;p33"/>
          <p:cNvSpPr txBox="1"/>
          <p:nvPr>
            <p:ph idx="1" type="body"/>
          </p:nvPr>
        </p:nvSpPr>
        <p:spPr>
          <a:xfrm>
            <a:off x="311700" y="1076275"/>
            <a:ext cx="308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Eight layers with learnable parameters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5 convolutions,  3 FC,       3 Max pool, 2 dropout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ReLU to speed up training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Pre-trained on ImageNet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Trained on 1000 object classes (same as ResNet-50)</a:t>
            </a:r>
            <a:endParaRPr sz="1600"/>
          </a:p>
        </p:txBody>
      </p:sp>
      <p:sp>
        <p:nvSpPr>
          <p:cNvPr id="220" name="Google Shape;220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33"/>
          <p:cNvGrpSpPr/>
          <p:nvPr/>
        </p:nvGrpSpPr>
        <p:grpSpPr>
          <a:xfrm>
            <a:off x="3489636" y="945068"/>
            <a:ext cx="5342783" cy="3416368"/>
            <a:chOff x="4500200" y="602900"/>
            <a:chExt cx="4332104" cy="2657825"/>
          </a:xfrm>
        </p:grpSpPr>
        <p:pic>
          <p:nvPicPr>
            <p:cNvPr id="222" name="Google Shape;222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0202" y="602900"/>
              <a:ext cx="4332101" cy="1968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3"/>
            <p:cNvPicPr preferRelativeResize="0"/>
            <p:nvPr/>
          </p:nvPicPr>
          <p:blipFill rotWithShape="1">
            <a:blip r:embed="rId4">
              <a:alphaModFix/>
            </a:blip>
            <a:srcRect b="0" l="0" r="0" t="55908"/>
            <a:stretch/>
          </p:blipFill>
          <p:spPr>
            <a:xfrm>
              <a:off x="4500200" y="2535400"/>
              <a:ext cx="4332101" cy="725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Direction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Construct the neural network model using </a:t>
            </a:r>
            <a:r>
              <a:rPr lang="en-GB" sz="1900"/>
              <a:t>pretrained</a:t>
            </a:r>
            <a:r>
              <a:rPr lang="en-GB" sz="1900"/>
              <a:t> </a:t>
            </a:r>
            <a:r>
              <a:rPr lang="en-GB" sz="1900">
                <a:solidFill>
                  <a:srgbClr val="FFD966"/>
                </a:solidFill>
              </a:rPr>
              <a:t>AlexNet</a:t>
            </a:r>
            <a:r>
              <a:rPr lang="en-GB" sz="1900"/>
              <a:t> and </a:t>
            </a:r>
            <a:r>
              <a:rPr lang="en-GB" sz="1900">
                <a:solidFill>
                  <a:srgbClr val="FFD966"/>
                </a:solidFill>
              </a:rPr>
              <a:t>ResNet-50</a:t>
            </a:r>
            <a:r>
              <a:rPr lang="en-GB" sz="1900"/>
              <a:t> on the </a:t>
            </a:r>
            <a:r>
              <a:rPr lang="en-GB" sz="1900">
                <a:solidFill>
                  <a:srgbClr val="FFD966"/>
                </a:solidFill>
              </a:rPr>
              <a:t>ImageNet RGB</a:t>
            </a:r>
            <a:r>
              <a:rPr lang="en-GB" sz="1900"/>
              <a:t> dataset (based on paper</a:t>
            </a:r>
            <a:r>
              <a:rPr lang="en-GB" sz="1900"/>
              <a:t>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Train the networks on the </a:t>
            </a:r>
            <a:r>
              <a:rPr lang="en-GB" sz="1900">
                <a:solidFill>
                  <a:srgbClr val="FFD966"/>
                </a:solidFill>
              </a:rPr>
              <a:t>ImageNet-Sketch</a:t>
            </a:r>
            <a:r>
              <a:rPr lang="en-GB" sz="1900">
                <a:solidFill>
                  <a:srgbClr val="FFD966"/>
                </a:solidFill>
              </a:rPr>
              <a:t> </a:t>
            </a:r>
            <a:r>
              <a:rPr lang="en-GB" sz="1900"/>
              <a:t>dataset (same as paper)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Perform </a:t>
            </a:r>
            <a:r>
              <a:rPr lang="en-GB" sz="1900">
                <a:solidFill>
                  <a:srgbClr val="FFD966"/>
                </a:solidFill>
              </a:rPr>
              <a:t>image preprocessing</a:t>
            </a:r>
            <a:r>
              <a:rPr lang="en-GB" sz="1900"/>
              <a:t> and </a:t>
            </a:r>
            <a:r>
              <a:rPr lang="en-GB" sz="1900">
                <a:solidFill>
                  <a:srgbClr val="FFD966"/>
                </a:solidFill>
              </a:rPr>
              <a:t>data augmentation</a:t>
            </a:r>
            <a:r>
              <a:rPr lang="en-GB" sz="1900"/>
              <a:t> techniques one-by-one based on research paper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Test the performance of trained models/neural networks on test dataset and record results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-GB" sz="1900"/>
              <a:t>Analyze, visualize, and summarize findings from results</a:t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Direction (Extras)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152475"/>
            <a:ext cx="85206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Train and test the models on the </a:t>
            </a:r>
            <a:r>
              <a:rPr lang="en-GB" sz="2000">
                <a:solidFill>
                  <a:srgbClr val="FFD966"/>
                </a:solidFill>
              </a:rPr>
              <a:t>other Sketch </a:t>
            </a:r>
            <a:r>
              <a:rPr lang="en-GB" sz="2000"/>
              <a:t>datasets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Create</a:t>
            </a:r>
            <a:r>
              <a:rPr lang="en-GB" sz="2000">
                <a:solidFill>
                  <a:srgbClr val="FFD966"/>
                </a:solidFill>
              </a:rPr>
              <a:t> a new naive NN model</a:t>
            </a:r>
            <a:r>
              <a:rPr lang="en-GB" sz="2000"/>
              <a:t> trained on only the sketch dataset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Compare results with the methods described in the paper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/>
          <p:nvPr/>
        </p:nvSpPr>
        <p:spPr>
          <a:xfrm>
            <a:off x="3254250" y="1412975"/>
            <a:ext cx="2635500" cy="24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Architecture</a:t>
            </a:r>
            <a:endParaRPr/>
          </a:p>
        </p:txBody>
      </p:sp>
      <p:sp>
        <p:nvSpPr>
          <p:cNvPr id="242" name="Google Shape;242;p36"/>
          <p:cNvSpPr txBox="1"/>
          <p:nvPr/>
        </p:nvSpPr>
        <p:spPr>
          <a:xfrm>
            <a:off x="2931750" y="1766975"/>
            <a:ext cx="32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ImageNet (Full RGB)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36"/>
          <p:cNvSpPr/>
          <p:nvPr/>
        </p:nvSpPr>
        <p:spPr>
          <a:xfrm>
            <a:off x="3513300" y="2460875"/>
            <a:ext cx="2117400" cy="98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ResNet-50/AlexNet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4" name="Google Shape;244;p36"/>
          <p:cNvCxnSpPr>
            <a:stCxn id="242" idx="2"/>
            <a:endCxn id="243" idx="0"/>
          </p:cNvCxnSpPr>
          <p:nvPr/>
        </p:nvCxnSpPr>
        <p:spPr>
          <a:xfrm>
            <a:off x="4572000" y="2228675"/>
            <a:ext cx="0" cy="232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6"/>
          <p:cNvSpPr txBox="1"/>
          <p:nvPr/>
        </p:nvSpPr>
        <p:spPr>
          <a:xfrm>
            <a:off x="4017600" y="844925"/>
            <a:ext cx="11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Model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1222800" y="844925"/>
            <a:ext cx="82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6874000" y="844925"/>
            <a:ext cx="11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8" name="Google Shape;248;p36"/>
          <p:cNvSpPr txBox="1"/>
          <p:nvPr/>
        </p:nvSpPr>
        <p:spPr>
          <a:xfrm>
            <a:off x="692400" y="2288525"/>
            <a:ext cx="188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ImageNet-Sketch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Dataset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49" name="Google Shape;249;p36"/>
          <p:cNvCxnSpPr>
            <a:stCxn id="248" idx="3"/>
            <a:endCxn id="240" idx="1"/>
          </p:cNvCxnSpPr>
          <p:nvPr/>
        </p:nvCxnSpPr>
        <p:spPr>
          <a:xfrm>
            <a:off x="2580300" y="2657975"/>
            <a:ext cx="6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36"/>
          <p:cNvSpPr txBox="1"/>
          <p:nvPr/>
        </p:nvSpPr>
        <p:spPr>
          <a:xfrm>
            <a:off x="6660550" y="2150075"/>
            <a:ext cx="153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Vector of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Class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Predictions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51" name="Google Shape;251;p36"/>
          <p:cNvCxnSpPr>
            <a:stCxn id="240" idx="3"/>
            <a:endCxn id="250" idx="1"/>
          </p:cNvCxnSpPr>
          <p:nvPr/>
        </p:nvCxnSpPr>
        <p:spPr>
          <a:xfrm>
            <a:off x="5889750" y="2657975"/>
            <a:ext cx="77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3254250" y="1412975"/>
            <a:ext cx="2635500" cy="249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</a:t>
            </a:r>
            <a:r>
              <a:rPr lang="en-GB"/>
              <a:t> Architecture: Extra Ideas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2931750" y="1766975"/>
            <a:ext cx="328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ImageNet-Sketch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9" name="Google Shape;259;p37"/>
          <p:cNvSpPr/>
          <p:nvPr/>
        </p:nvSpPr>
        <p:spPr>
          <a:xfrm>
            <a:off x="3513300" y="2460875"/>
            <a:ext cx="2117400" cy="98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Baseline Model (From Scratch)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0" name="Google Shape;260;p37"/>
          <p:cNvCxnSpPr>
            <a:stCxn id="258" idx="2"/>
            <a:endCxn id="259" idx="0"/>
          </p:cNvCxnSpPr>
          <p:nvPr/>
        </p:nvCxnSpPr>
        <p:spPr>
          <a:xfrm>
            <a:off x="4572000" y="2228675"/>
            <a:ext cx="0" cy="232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7"/>
          <p:cNvSpPr txBox="1"/>
          <p:nvPr/>
        </p:nvSpPr>
        <p:spPr>
          <a:xfrm>
            <a:off x="4017600" y="844925"/>
            <a:ext cx="11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Model</a:t>
            </a:r>
            <a:endParaRPr sz="21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1222800" y="844925"/>
            <a:ext cx="827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Input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6874000" y="844925"/>
            <a:ext cx="1108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Output</a:t>
            </a:r>
            <a:endParaRPr sz="21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692400" y="2288525"/>
            <a:ext cx="188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ImageNet-Sketch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Dataset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5" name="Google Shape;265;p37"/>
          <p:cNvCxnSpPr>
            <a:stCxn id="264" idx="3"/>
            <a:endCxn id="256" idx="1"/>
          </p:cNvCxnSpPr>
          <p:nvPr/>
        </p:nvCxnSpPr>
        <p:spPr>
          <a:xfrm>
            <a:off x="2580300" y="2657975"/>
            <a:ext cx="67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37"/>
          <p:cNvSpPr txBox="1"/>
          <p:nvPr/>
        </p:nvSpPr>
        <p:spPr>
          <a:xfrm>
            <a:off x="6660550" y="2150075"/>
            <a:ext cx="1535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Vector of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Class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Predictions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67" name="Google Shape;267;p37"/>
          <p:cNvCxnSpPr>
            <a:stCxn id="256" idx="3"/>
            <a:endCxn id="266" idx="1"/>
          </p:cNvCxnSpPr>
          <p:nvPr/>
        </p:nvCxnSpPr>
        <p:spPr>
          <a:xfrm>
            <a:off x="5889750" y="2657975"/>
            <a:ext cx="77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9"/>
          <p:cNvGrpSpPr/>
          <p:nvPr/>
        </p:nvGrpSpPr>
        <p:grpSpPr>
          <a:xfrm>
            <a:off x="6858000" y="0"/>
            <a:ext cx="2286000" cy="5143550"/>
            <a:chOff x="0" y="2295575"/>
            <a:chExt cx="2286000" cy="5143550"/>
          </a:xfrm>
        </p:grpSpPr>
        <p:grpSp>
          <p:nvGrpSpPr>
            <p:cNvPr id="278" name="Google Shape;278;p39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279" name="Google Shape;279;p39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7F6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7F6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1" name="Google Shape;281;p39"/>
            <p:cNvSpPr txBox="1"/>
            <p:nvPr/>
          </p:nvSpPr>
          <p:spPr>
            <a:xfrm>
              <a:off x="216305" y="2364900"/>
              <a:ext cx="13230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accent6"/>
                  </a:solidFill>
                  <a:latin typeface="Average"/>
                  <a:ea typeface="Average"/>
                  <a:cs typeface="Average"/>
                  <a:sym typeface="Average"/>
                </a:rPr>
                <a:t>Week 9</a:t>
              </a:r>
              <a:endParaRPr sz="17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82" name="Google Shape;282;p3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Experiment 1: Color Distortion</a:t>
              </a:r>
              <a:endParaRPr b="1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9"/>
            <p:cNvSpPr txBox="1"/>
            <p:nvPr/>
          </p:nvSpPr>
          <p:spPr>
            <a:xfrm>
              <a:off x="216300" y="3896950"/>
              <a:ext cx="1853400" cy="289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Apply color distortion on dataset</a:t>
              </a:r>
              <a:endParaRPr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Each group to train classifier on ImageNet-Sketch dataset with Color Distortion, test classifier on test and validation datasets and record results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4" name="Google Shape;284;p39"/>
          <p:cNvGrpSpPr/>
          <p:nvPr/>
        </p:nvGrpSpPr>
        <p:grpSpPr>
          <a:xfrm>
            <a:off x="4572000" y="0"/>
            <a:ext cx="2286000" cy="5143550"/>
            <a:chOff x="0" y="2295575"/>
            <a:chExt cx="2286000" cy="5143550"/>
          </a:xfrm>
        </p:grpSpPr>
        <p:grpSp>
          <p:nvGrpSpPr>
            <p:cNvPr id="285" name="Google Shape;285;p39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286" name="Google Shape;286;p39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9E78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E78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8" name="Google Shape;288;p39"/>
            <p:cNvSpPr txBox="1"/>
            <p:nvPr/>
          </p:nvSpPr>
          <p:spPr>
            <a:xfrm>
              <a:off x="216307" y="2364900"/>
              <a:ext cx="1524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accent6"/>
                  </a:solidFill>
                  <a:latin typeface="Average"/>
                  <a:ea typeface="Average"/>
                  <a:cs typeface="Average"/>
                  <a:sym typeface="Average"/>
                </a:rPr>
                <a:t>Week 8</a:t>
              </a:r>
              <a:endParaRPr sz="17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89" name="Google Shape;289;p3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Test Classifiers on ImageNet-Sketch dataset</a:t>
              </a:r>
              <a:endParaRPr b="1" sz="13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0" name="Google Shape;290;p39"/>
            <p:cNvSpPr txBox="1"/>
            <p:nvPr/>
          </p:nvSpPr>
          <p:spPr>
            <a:xfrm>
              <a:off x="216300" y="3896950"/>
              <a:ext cx="1853400" cy="30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Each group to train </a:t>
              </a: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classifier</a:t>
              </a: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 ImageNet-Sketch dataset without any data augmentation, test classifier on test and validation datasets and record results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Note: Standardize train/test split ratio and stratification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1" name="Google Shape;291;p3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292" name="Google Shape;292;p39"/>
          <p:cNvGrpSpPr/>
          <p:nvPr/>
        </p:nvGrpSpPr>
        <p:grpSpPr>
          <a:xfrm>
            <a:off x="2286000" y="0"/>
            <a:ext cx="2286000" cy="5143550"/>
            <a:chOff x="0" y="2295575"/>
            <a:chExt cx="2286000" cy="5143550"/>
          </a:xfrm>
        </p:grpSpPr>
        <p:grpSp>
          <p:nvGrpSpPr>
            <p:cNvPr id="293" name="Google Shape;293;p39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294" name="Google Shape;294;p39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6" name="Google Shape;296;p39"/>
            <p:cNvSpPr txBox="1"/>
            <p:nvPr/>
          </p:nvSpPr>
          <p:spPr>
            <a:xfrm>
              <a:off x="216305" y="2364900"/>
              <a:ext cx="1337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Week 7</a:t>
              </a: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297" name="Google Shape;297;p3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Create Classifiers Based on Paper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39"/>
            <p:cNvSpPr txBox="1"/>
            <p:nvPr/>
          </p:nvSpPr>
          <p:spPr>
            <a:xfrm>
              <a:off x="216300" y="3896950"/>
              <a:ext cx="1853400" cy="31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 1: AlexNet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Group 2: ResNet-50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group to implement a classifier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Debug classifier to ensure it runs </a:t>
              </a: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without</a:t>
              </a: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errors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ALL: Draw some hand-drawn images for validation dataset (20  images per person, 256x256px)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9" name="Google Shape;299;p3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EDA29B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00" name="Google Shape;300;p39"/>
          <p:cNvGrpSpPr/>
          <p:nvPr/>
        </p:nvGrpSpPr>
        <p:grpSpPr>
          <a:xfrm>
            <a:off x="0" y="0"/>
            <a:ext cx="2286000" cy="5143550"/>
            <a:chOff x="0" y="2295575"/>
            <a:chExt cx="2286000" cy="5143550"/>
          </a:xfrm>
        </p:grpSpPr>
        <p:grpSp>
          <p:nvGrpSpPr>
            <p:cNvPr id="301" name="Google Shape;301;p39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302" name="Google Shape;302;p39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C9A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9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9A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4" name="Google Shape;304;p39"/>
            <p:cNvSpPr txBox="1"/>
            <p:nvPr/>
          </p:nvSpPr>
          <p:spPr>
            <a:xfrm>
              <a:off x="216300" y="2364900"/>
              <a:ext cx="1092600" cy="4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Week 6</a:t>
              </a: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05" name="Google Shape;305;p39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Checkoff 2 Project Presentation</a:t>
              </a:r>
              <a:endPara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39"/>
            <p:cNvSpPr txBox="1"/>
            <p:nvPr/>
          </p:nvSpPr>
          <p:spPr>
            <a:xfrm>
              <a:off x="216300" y="3896950"/>
              <a:ext cx="1853400" cy="21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ALL: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Each member to read the selected research paper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Checkoff-2 Preparation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Additional research and literature review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7" name="Google Shape;307;p39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EDA29B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40"/>
          <p:cNvGrpSpPr/>
          <p:nvPr/>
        </p:nvGrpSpPr>
        <p:grpSpPr>
          <a:xfrm>
            <a:off x="6858000" y="0"/>
            <a:ext cx="2286000" cy="5143550"/>
            <a:chOff x="0" y="2295575"/>
            <a:chExt cx="2286000" cy="5143550"/>
          </a:xfrm>
        </p:grpSpPr>
        <p:grpSp>
          <p:nvGrpSpPr>
            <p:cNvPr id="313" name="Google Shape;313;p40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314" name="Google Shape;314;p40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7F6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4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7F6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6" name="Google Shape;316;p40"/>
            <p:cNvSpPr txBox="1"/>
            <p:nvPr/>
          </p:nvSpPr>
          <p:spPr>
            <a:xfrm>
              <a:off x="216302" y="2364900"/>
              <a:ext cx="10986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accent6"/>
                  </a:solidFill>
                  <a:latin typeface="Average"/>
                  <a:ea typeface="Average"/>
                  <a:cs typeface="Average"/>
                  <a:sym typeface="Average"/>
                </a:rPr>
                <a:t>Week 13</a:t>
              </a:r>
              <a:endParaRPr sz="17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17" name="Google Shape;317;p40"/>
            <p:cNvSpPr txBox="1"/>
            <p:nvPr/>
          </p:nvSpPr>
          <p:spPr>
            <a:xfrm>
              <a:off x="216300" y="3050050"/>
              <a:ext cx="1853400" cy="142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Checkoff 3 Project Presentation and Demonstration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Project Report and Poster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40"/>
            <p:cNvSpPr txBox="1"/>
            <p:nvPr/>
          </p:nvSpPr>
          <p:spPr>
            <a:xfrm>
              <a:off x="216300" y="4707275"/>
              <a:ext cx="18534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Prepare Report and poster for submission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40"/>
          <p:cNvGrpSpPr/>
          <p:nvPr/>
        </p:nvGrpSpPr>
        <p:grpSpPr>
          <a:xfrm>
            <a:off x="4572000" y="0"/>
            <a:ext cx="2286000" cy="5143550"/>
            <a:chOff x="0" y="2295575"/>
            <a:chExt cx="2286000" cy="5143550"/>
          </a:xfrm>
        </p:grpSpPr>
        <p:grpSp>
          <p:nvGrpSpPr>
            <p:cNvPr id="320" name="Google Shape;320;p40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321" name="Google Shape;321;p40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9E78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9E780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" name="Google Shape;323;p40"/>
            <p:cNvSpPr txBox="1"/>
            <p:nvPr/>
          </p:nvSpPr>
          <p:spPr>
            <a:xfrm>
              <a:off x="216303" y="2364900"/>
              <a:ext cx="11457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accent6"/>
                  </a:solidFill>
                  <a:latin typeface="Average"/>
                  <a:ea typeface="Average"/>
                  <a:cs typeface="Average"/>
                  <a:sym typeface="Average"/>
                </a:rPr>
                <a:t>Week 12</a:t>
              </a:r>
              <a:endParaRPr sz="17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24" name="Google Shape;324;p40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Prepare Checkoff 3</a:t>
              </a:r>
              <a:endParaRPr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40"/>
            <p:cNvSpPr txBox="1"/>
            <p:nvPr/>
          </p:nvSpPr>
          <p:spPr>
            <a:xfrm>
              <a:off x="216300" y="3896950"/>
              <a:ext cx="1853400" cy="31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ALL: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Prepare presentation slides, report and poster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If time permits, attempt to tackle the extra tasks: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Create naive model (not pre-trained)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Train and test the model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Roboto"/>
                <a:buChar char="●"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Compare results with ResNet-50 and AlexNet models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26" name="Google Shape;326;p40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27" name="Google Shape;327;p40"/>
          <p:cNvGrpSpPr/>
          <p:nvPr/>
        </p:nvGrpSpPr>
        <p:grpSpPr>
          <a:xfrm>
            <a:off x="2286000" y="0"/>
            <a:ext cx="2286000" cy="5143550"/>
            <a:chOff x="0" y="2295575"/>
            <a:chExt cx="2286000" cy="5143550"/>
          </a:xfrm>
        </p:grpSpPr>
        <p:grpSp>
          <p:nvGrpSpPr>
            <p:cNvPr id="328" name="Google Shape;328;p40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329" name="Google Shape;329;p40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4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1" name="Google Shape;331;p40"/>
            <p:cNvSpPr txBox="1"/>
            <p:nvPr/>
          </p:nvSpPr>
          <p:spPr>
            <a:xfrm>
              <a:off x="216303" y="2364900"/>
              <a:ext cx="12213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Week 11</a:t>
              </a: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32" name="Google Shape;332;p40"/>
            <p:cNvSpPr txBox="1"/>
            <p:nvPr/>
          </p:nvSpPr>
          <p:spPr>
            <a:xfrm>
              <a:off x="216300" y="3050050"/>
              <a:ext cx="18534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Experiment 3: Gaussian Noise</a:t>
              </a:r>
              <a:endParaRPr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40"/>
            <p:cNvSpPr txBox="1"/>
            <p:nvPr/>
          </p:nvSpPr>
          <p:spPr>
            <a:xfrm>
              <a:off x="216300" y="3896950"/>
              <a:ext cx="1853400" cy="247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Perform Gaussian Noise on dataset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Each group to train classifier on ImageNet-Sketch dataset with Gaussian Noise, test classifier on test and validation datasets and record results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34" name="Google Shape;334;p40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EDA29B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335" name="Google Shape;335;p40"/>
          <p:cNvGrpSpPr/>
          <p:nvPr/>
        </p:nvGrpSpPr>
        <p:grpSpPr>
          <a:xfrm>
            <a:off x="0" y="0"/>
            <a:ext cx="2286000" cy="5143550"/>
            <a:chOff x="0" y="2295575"/>
            <a:chExt cx="2286000" cy="5143550"/>
          </a:xfrm>
        </p:grpSpPr>
        <p:grpSp>
          <p:nvGrpSpPr>
            <p:cNvPr id="336" name="Google Shape;336;p40"/>
            <p:cNvGrpSpPr/>
            <p:nvPr/>
          </p:nvGrpSpPr>
          <p:grpSpPr>
            <a:xfrm>
              <a:off x="0" y="2295575"/>
              <a:ext cx="2286000" cy="5143550"/>
              <a:chOff x="0" y="2295575"/>
              <a:chExt cx="2286000" cy="5143550"/>
            </a:xfrm>
          </p:grpSpPr>
          <p:sp>
            <p:nvSpPr>
              <p:cNvPr id="337" name="Google Shape;337;p40"/>
              <p:cNvSpPr/>
              <p:nvPr/>
            </p:nvSpPr>
            <p:spPr>
              <a:xfrm>
                <a:off x="0" y="2823925"/>
                <a:ext cx="2286000" cy="4615200"/>
              </a:xfrm>
              <a:prstGeom prst="rect">
                <a:avLst/>
              </a:prstGeom>
              <a:solidFill>
                <a:srgbClr val="C9A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40"/>
              <p:cNvSpPr/>
              <p:nvPr/>
            </p:nvSpPr>
            <p:spPr>
              <a:xfrm>
                <a:off x="0" y="2295575"/>
                <a:ext cx="2286000" cy="53700"/>
              </a:xfrm>
              <a:prstGeom prst="rect">
                <a:avLst/>
              </a:prstGeom>
              <a:solidFill>
                <a:srgbClr val="C9A2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9" name="Google Shape;339;p40"/>
            <p:cNvSpPr txBox="1"/>
            <p:nvPr/>
          </p:nvSpPr>
          <p:spPr>
            <a:xfrm>
              <a:off x="216305" y="2364900"/>
              <a:ext cx="1418100" cy="2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700">
                  <a:solidFill>
                    <a:schemeClr val="dk1"/>
                  </a:solidFill>
                  <a:latin typeface="Average"/>
                  <a:ea typeface="Average"/>
                  <a:cs typeface="Average"/>
                  <a:sym typeface="Average"/>
                </a:rPr>
                <a:t>Week 10</a:t>
              </a:r>
              <a:endParaRPr sz="1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340" name="Google Shape;340;p40"/>
            <p:cNvSpPr txBox="1"/>
            <p:nvPr/>
          </p:nvSpPr>
          <p:spPr>
            <a:xfrm>
              <a:off x="216300" y="3050050"/>
              <a:ext cx="1853400" cy="12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Experiment 2: Gaussian Blur</a:t>
              </a:r>
              <a:endParaRPr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trike="sng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40"/>
            <p:cNvSpPr txBox="1"/>
            <p:nvPr/>
          </p:nvSpPr>
          <p:spPr>
            <a:xfrm>
              <a:off x="216300" y="3896950"/>
              <a:ext cx="1853400" cy="234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Perform Gaussian Blur on dataset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Each group to train classifier on ImageNet-Sketch dataset with Gaussian Blur, test classifier on test and validation datasets and record results</a:t>
              </a:r>
              <a:endParaRPr sz="1000" strike="sng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42" name="Google Shape;342;p40"/>
            <p:cNvCxnSpPr/>
            <p:nvPr/>
          </p:nvCxnSpPr>
          <p:spPr>
            <a:xfrm>
              <a:off x="2286000" y="2295575"/>
              <a:ext cx="0" cy="2837400"/>
            </a:xfrm>
            <a:prstGeom prst="straightConnector1">
              <a:avLst/>
            </a:prstGeom>
            <a:noFill/>
            <a:ln cap="flat" cmpd="sng" w="9525">
              <a:solidFill>
                <a:srgbClr val="EDA29B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673800" y="538400"/>
            <a:ext cx="33765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FFF2CC"/>
                </a:solidFill>
              </a:rPr>
              <a:t>Why are sketches important?</a:t>
            </a:r>
            <a:endParaRPr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265500" y="2473550"/>
            <a:ext cx="41931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-"/>
            </a:pPr>
            <a:r>
              <a:rPr lang="en-GB" sz="1800">
                <a:solidFill>
                  <a:schemeClr val="accent3"/>
                </a:solidFill>
              </a:rPr>
              <a:t>Effective communication tool, can sometimes explain abstract concept better than text with minimal effort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975" y="606525"/>
            <a:ext cx="3655475" cy="2056199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255363" y="3448800"/>
            <a:ext cx="326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“a symmetrical three-dimensional shape, either solid or hollow, contained by six equal squares.”</a:t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6667075" y="2869100"/>
            <a:ext cx="6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verage"/>
                <a:ea typeface="Average"/>
                <a:cs typeface="Average"/>
                <a:sym typeface="Average"/>
              </a:rPr>
              <a:t>vs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555600"/>
            <a:ext cx="51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2CC"/>
                </a:solidFill>
              </a:rPr>
              <a:t>Sketch Recognition: Applications</a:t>
            </a:r>
            <a:endParaRPr sz="2900">
              <a:solidFill>
                <a:srgbClr val="FFF2CC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580375" y="1410250"/>
            <a:ext cx="341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</a:rPr>
              <a:t>Face recognition from sketches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400"/>
              <a:t>The input to the system is a sketch constructed by a witness or an investigator, and the output will be a ranked list of mug shots from the suspect database</a:t>
            </a:r>
            <a:endParaRPr sz="1400"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094813" y="14102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</a:rPr>
              <a:t>2D search from 3D shapes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Helpful for 3D artists modeling and texturing 3D shapes: extracting such data from real photos is a frequent task but the search for adequate images is tedious.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452" y="3045250"/>
            <a:ext cx="2808000" cy="154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575" y="3696475"/>
            <a:ext cx="4782474" cy="8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555600"/>
            <a:ext cx="5137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2CC"/>
                </a:solidFill>
              </a:rPr>
              <a:t>Sketch Recognition: Applications</a:t>
            </a:r>
            <a:endParaRPr sz="2900">
              <a:solidFill>
                <a:srgbClr val="FFF2CC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580375" y="1410250"/>
            <a:ext cx="31782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</a:rPr>
              <a:t>Sketch2Code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/>
              <a:t>Sketch2Code uses AI to convert drawings to working HTML prototypes. Designers share ideas on a whiteboard, then changes are shown in the browser instantly.</a:t>
            </a:r>
            <a:endParaRPr sz="14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5"/>
                </a:solidFill>
              </a:rPr>
              <a:t>Other applications:</a:t>
            </a:r>
            <a:endParaRPr sz="1600">
              <a:solidFill>
                <a:schemeClr val="accent5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Communication aids for children or illiterate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Novel dataset generation </a:t>
            </a:r>
            <a:endParaRPr sz="1400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sz="1400">
                <a:solidFill>
                  <a:schemeClr val="lt2"/>
                </a:solidFill>
              </a:rPr>
              <a:t>Game Design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750" y="970649"/>
            <a:ext cx="3315525" cy="2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450" y="3178625"/>
            <a:ext cx="1636276" cy="163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150" y="3519625"/>
            <a:ext cx="2538125" cy="11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GB" sz="1600">
                <a:solidFill>
                  <a:schemeClr val="accent5"/>
                </a:solidFill>
              </a:rPr>
              <a:t>Generative Design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Extending classification problems to learn the class feature space and generate new data.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E.g. </a:t>
            </a:r>
            <a:r>
              <a:rPr lang="en-GB" sz="1400">
                <a:solidFill>
                  <a:schemeClr val="lt2"/>
                </a:solidFill>
              </a:rPr>
              <a:t>Generating sketch images</a:t>
            </a:r>
            <a:r>
              <a:rPr lang="en-GB" sz="1400"/>
              <a:t> based on keywords and its associated class </a:t>
            </a:r>
            <a:r>
              <a:rPr lang="en-GB" sz="1400">
                <a:solidFill>
                  <a:schemeClr val="accent5"/>
                </a:solidFill>
              </a:rPr>
              <a:t>(NLP + CNN)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E.g. </a:t>
            </a:r>
            <a:r>
              <a:rPr lang="en-GB" sz="1400">
                <a:solidFill>
                  <a:schemeClr val="lt2"/>
                </a:solidFill>
              </a:rPr>
              <a:t>Generating sequential images</a:t>
            </a:r>
            <a:r>
              <a:rPr lang="en-GB" sz="1400"/>
              <a:t> like animations or storyboarding </a:t>
            </a:r>
            <a:r>
              <a:rPr lang="en-GB" sz="1400">
                <a:solidFill>
                  <a:schemeClr val="accent5"/>
                </a:solidFill>
              </a:rPr>
              <a:t>(RNN/Transformer architectures + CNN)</a:t>
            </a:r>
            <a:endParaRPr sz="14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</a:pPr>
            <a:r>
              <a:rPr lang="en-GB" sz="1400">
                <a:solidFill>
                  <a:schemeClr val="lt2"/>
                </a:solidFill>
              </a:rPr>
              <a:t>E.g. Generating 3D models/ CAD models from sketch images/sequence of sketch images</a:t>
            </a:r>
            <a:endParaRPr sz="1400"/>
          </a:p>
        </p:txBody>
      </p:sp>
      <p:sp>
        <p:nvSpPr>
          <p:cNvPr id="106" name="Google Shape;106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GB" sz="1600">
                <a:solidFill>
                  <a:schemeClr val="accent5"/>
                </a:solidFill>
              </a:rPr>
              <a:t>Texture/Art Medium Classification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E.g. chalk, watercolour, graphite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Classifying and/or generating sketches in </a:t>
            </a:r>
            <a:r>
              <a:rPr lang="en-GB" sz="1400">
                <a:solidFill>
                  <a:schemeClr val="lt2"/>
                </a:solidFill>
              </a:rPr>
              <a:t>different art styles</a:t>
            </a:r>
            <a:endParaRPr sz="1400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GB" sz="1600">
                <a:solidFill>
                  <a:schemeClr val="accent5"/>
                </a:solidFill>
              </a:rPr>
              <a:t>Layer detection in Art/Photos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Classifying objects in the photo and separating the image into its background, foreground, and any other prominent layers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lang="en-GB" sz="1600">
                <a:solidFill>
                  <a:schemeClr val="accent5"/>
                </a:solidFill>
              </a:rPr>
              <a:t>Automatic Sketch Colouring</a:t>
            </a:r>
            <a:endParaRPr sz="1600">
              <a:solidFill>
                <a:schemeClr val="accent5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Detection of object and its features in a sketch and generating a coloured version</a:t>
            </a:r>
            <a:endParaRPr sz="1400"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555600"/>
            <a:ext cx="51378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2CC"/>
                </a:solidFill>
              </a:rPr>
              <a:t>Innovations in Sketch Detection</a:t>
            </a:r>
            <a:endParaRPr sz="29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00500" y="1068325"/>
            <a:ext cx="33309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FFF2CC"/>
                </a:solidFill>
              </a:rPr>
              <a:t>Difficulties in sketch classification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FFF2CC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349500" y="2480150"/>
            <a:ext cx="343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Abstract &amp; Symbolic</a:t>
            </a:r>
            <a:endParaRPr sz="18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Average"/>
              <a:buChar char="●"/>
            </a:pPr>
            <a:r>
              <a:rPr lang="en-GB" sz="1800">
                <a:solidFill>
                  <a:srgbClr val="CCCCCC"/>
                </a:solidFill>
                <a:latin typeface="Average"/>
                <a:ea typeface="Average"/>
                <a:cs typeface="Average"/>
                <a:sym typeface="Average"/>
              </a:rPr>
              <a:t>Beyond reality</a:t>
            </a:r>
            <a:endParaRPr sz="1800">
              <a:solidFill>
                <a:srgbClr val="CCCCCC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925" y="2303000"/>
            <a:ext cx="3055688" cy="21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075" y="776025"/>
            <a:ext cx="4153400" cy="9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4885050" y="1415825"/>
            <a:ext cx="4045200" cy="7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900">
                <a:solidFill>
                  <a:srgbClr val="FFF2CC"/>
                </a:solidFill>
              </a:rPr>
              <a:t>Difficulties in sketch classification</a:t>
            </a:r>
            <a:endParaRPr sz="2900"/>
          </a:p>
        </p:txBody>
      </p:sp>
      <p:sp>
        <p:nvSpPr>
          <p:cNvPr id="121" name="Google Shape;121;p21"/>
          <p:cNvSpPr txBox="1"/>
          <p:nvPr>
            <p:ph idx="1" type="subTitle"/>
          </p:nvPr>
        </p:nvSpPr>
        <p:spPr>
          <a:xfrm>
            <a:off x="4885050" y="23027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-GB" sz="1800">
                <a:solidFill>
                  <a:srgbClr val="CCCCCC"/>
                </a:solidFill>
              </a:rPr>
              <a:t>Sketches of the same object may have different shapes and level of detail</a:t>
            </a:r>
            <a:endParaRPr sz="1800">
              <a:solidFill>
                <a:srgbClr val="CCCC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</a:pPr>
            <a:r>
              <a:rPr lang="en-GB" sz="1800">
                <a:solidFill>
                  <a:srgbClr val="CCCCCC"/>
                </a:solidFill>
              </a:rPr>
              <a:t>Lacks colour and texture information</a:t>
            </a:r>
            <a:endParaRPr sz="18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" y="2780888"/>
            <a:ext cx="4133850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960020"/>
            <a:ext cx="1781075" cy="15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913" y="960025"/>
            <a:ext cx="2342108" cy="15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555600"/>
            <a:ext cx="7415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FFF2CC"/>
                </a:solidFill>
              </a:rPr>
              <a:t>Sketch Recognition: What has been done so far</a:t>
            </a:r>
            <a:endParaRPr sz="2900">
              <a:solidFill>
                <a:srgbClr val="FFF2CC"/>
              </a:solidFill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389600"/>
            <a:ext cx="3919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Using different algorithms: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HOG-SVM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SIFT-FISHER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MKL-SVM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FV-SP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GB" sz="2000"/>
              <a:t>Alex-Net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25" y="1458775"/>
            <a:ext cx="3536925" cy="304104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5140938" y="4647300"/>
            <a:ext cx="32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Training time(h)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